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6"/>
    <p:sldId id="257" r:id="rId7"/>
    <p:sldId id="258" r:id="rId8"/>
    <p:sldId id="259" r:id="rId9"/>
    <p:sldId id="260" r:id="rId10"/>
    <p:sldId id="261"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viewProps" Target="viewProps.xml"/>
<Relationship Id="rId2" Type="http://schemas.openxmlformats.org/officeDocument/2006/relationships/presProps" Target="presProps.xml"/>
<Relationship Id="rId1" Type="http://schemas.openxmlformats.org/officeDocument/2006/relationships/slideMaster" Target="slideMasters/slideMaster1.xml"/>
<Relationship Id="rId5" Type="http://schemas.openxmlformats.org/officeDocument/2006/relationships/tableStyles" Target="tableStyles.xml"/>
<Relationship Id="rId4" Type="http://schemas.openxmlformats.org/officeDocument/2006/relationships/theme" Target="theme/theme1.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 Id="rId10" Type="http://schemas.openxmlformats.org/officeDocument/2006/relationships/slide" Target="slides/slide5.xml"/>
<Relationship Id="rId11" Type="http://schemas.openxmlformats.org/officeDocument/2006/relationships/slide" Target="slides/slide6.xml"/>
</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file1ff032825395.jpg"/>
<Relationship Id="rId3" Type="http://schemas.openxmlformats.org/officeDocument/2006/relationships/image" Target="../media/file1ff03fbfbac.png"/>
<Relationship Id="rId4" Type="http://schemas.openxmlformats.org/officeDocument/2006/relationships/image" Target="../media/file1ff01e6c37d6.png"/>
<Relationship Id="rId5" Type="http://schemas.openxmlformats.org/officeDocument/2006/relationships/image" Target="../media/file1ff04bdd1831.png"/>
<Relationship Id="rId6" Type="http://schemas.openxmlformats.org/officeDocument/2006/relationships/image" Target="../media/file1ff07ee204c.png"/>
<Relationship Id="rId7" Type="http://schemas.openxmlformats.org/officeDocument/2006/relationships/image" Target="../media/file1ff0294cc55.png"/>
<Relationship Id="rId8" Type="http://schemas.openxmlformats.org/officeDocument/2006/relationships/image" Target="../media/file1ff04e011de3.png"/>
<Relationship Id="rId9" Type="http://schemas.openxmlformats.org/officeDocument/2006/relationships/image" Target="../media/file1ff049f716fb.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image" Target="../media/file1ff03f752dcc.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ff055b5698.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ff05b316aa8.png"/>
<Relationship Id="rId3" Type="http://schemas.openxmlformats.org/officeDocument/2006/relationships/image" Target="../media/file1ff05dc93860.png"/>
<Relationship Id="rId4" Type="http://schemas.openxmlformats.org/officeDocument/2006/relationships/image" Target="../media/file1ff077ba7b55.jpg"/>
<Relationship Id="rId5" Type="http://schemas.openxmlformats.org/officeDocument/2006/relationships/image" Target="../media/file1ff0760b63ad.jp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ff01b2f34f1.png"/>
<Relationship Id="rId3" Type="http://schemas.openxmlformats.org/officeDocument/2006/relationships/image" Target="../media/file1ff074fa2861.png"/>
<Relationship Id="rId4" Type="http://schemas.openxmlformats.org/officeDocument/2006/relationships/image" Target="../media/file1ff0cf1093.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ff02ec03a86.png"/>
<Relationship Id="rId3" Type="http://schemas.openxmlformats.org/officeDocument/2006/relationships/image" Target="../media/file1ff0613b1ea1.png"/>
<Relationship Id="rId4" Type="http://schemas.openxmlformats.org/officeDocument/2006/relationships/image" Target="../media/file1ff07a284668.jpg"/>
<Relationship Id="rId5" Type="http://schemas.openxmlformats.org/officeDocument/2006/relationships/image" Target="../media/file1ff02089730a.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descr=""/>
          <p:cNvPicPr>
            <a:picLocks noGrp="1"/>
          </p:cNvPicPr>
          <p:nvPr>
            <p:ph type="pic" sz="quarter" idx="17" hasCustomPrompt="1"/>
          </p:nvPr>
        </p:nvPicPr>
        <p:blipFill>
          <a:blip cstate="print" r:embed="rId2"/>
          <a:stretch>
            <a:fillRect/>
          </a:stretch>
        </p:blipFill>
        <p:spPr>
          <a:xfrm>
            <a:off x="1739339" y="1273036"/>
            <a:ext cx="6035040" cy="4389120"/>
          </a:xfrm>
          <a:prstGeom prst="rect">
            <a:avLst/>
          </a:prstGeom>
        </p:spPr>
      </p:pic>
      <p:pic>
        <p:nvPicPr>
          <p:cNvPr id="3" name="Rounded Rectangle 15" descr=""/>
          <p:cNvPicPr>
            <a:picLocks noGrp="1"/>
          </p:cNvPicPr>
          <p:nvPr>
            <p:ph/>
          </p:nvPr>
        </p:nvPicPr>
        <p:blipFill>
          <a:blip cstate="print" r:embed="rId3"/>
          <a:stretch>
            <a:fillRect/>
          </a:stretch>
        </p:blipFill>
        <p:spPr>
          <a:xfrm>
            <a:off x="109728" y="2484035"/>
            <a:ext cx="1920240" cy="914400"/>
          </a:xfrm>
          <a:prstGeom prst="rect">
            <a:avLst/>
          </a:prstGeom>
        </p:spPr>
      </p:pic>
      <p:pic>
        <p:nvPicPr>
          <p:cNvPr id="4" name="Rounded Rectangle 16" descr=""/>
          <p:cNvPicPr>
            <a:picLocks noGrp="1"/>
          </p:cNvPicPr>
          <p:nvPr>
            <p:ph/>
          </p:nvPr>
        </p:nvPicPr>
        <p:blipFill>
          <a:blip cstate="print" r:embed="rId4"/>
          <a:stretch>
            <a:fillRect/>
          </a:stretch>
        </p:blipFill>
        <p:spPr>
          <a:xfrm>
            <a:off x="109022" y="3500376"/>
            <a:ext cx="1920240" cy="914400"/>
          </a:xfrm>
          <a:prstGeom prst="rect">
            <a:avLst/>
          </a:prstGeom>
        </p:spPr>
      </p:pic>
      <p:pic>
        <p:nvPicPr>
          <p:cNvPr id="5" name="Rounded Rectangle 17" descr=""/>
          <p:cNvPicPr>
            <a:picLocks noGrp="1"/>
          </p:cNvPicPr>
          <p:nvPr>
            <p:ph/>
          </p:nvPr>
        </p:nvPicPr>
        <p:blipFill>
          <a:blip cstate="print" r:embed="rId5"/>
          <a:stretch>
            <a:fillRect/>
          </a:stretch>
        </p:blipFill>
        <p:spPr>
          <a:xfrm>
            <a:off x="109022" y="4523096"/>
            <a:ext cx="1920240" cy="914400"/>
          </a:xfrm>
          <a:prstGeom prst="rect">
            <a:avLst/>
          </a:prstGeom>
        </p:spPr>
      </p:pic>
      <p:pic>
        <p:nvPicPr>
          <p:cNvPr id="6" name="Rounded Rectangle 18" descr=""/>
          <p:cNvPicPr>
            <a:picLocks noGrp="1"/>
          </p:cNvPicPr>
          <p:nvPr>
            <p:ph/>
          </p:nvPr>
        </p:nvPicPr>
        <p:blipFill>
          <a:blip cstate="print" r:embed="rId6"/>
          <a:stretch>
            <a:fillRect/>
          </a:stretch>
        </p:blipFill>
        <p:spPr>
          <a:xfrm>
            <a:off x="109728" y="1467700"/>
            <a:ext cx="1920240" cy="914400"/>
          </a:xfrm>
          <a:prstGeom prst="rect">
            <a:avLst/>
          </a:prstGeom>
        </p:spPr>
      </p:pic>
      <p:pic>
        <p:nvPicPr>
          <p:cNvPr id="7" name="Rectangle 6" descr=""/>
          <p:cNvPicPr>
            <a:picLocks noGrp="1"/>
          </p:cNvPicPr>
          <p:nvPr>
            <p:ph/>
          </p:nvPr>
        </p:nvPicPr>
        <p:blipFill>
          <a:blip cstate="print" r:embed="rId7"/>
          <a:stretch>
            <a:fillRect/>
          </a:stretch>
        </p:blipFill>
        <p:spPr>
          <a:xfrm>
            <a:off x="0" y="2139"/>
            <a:ext cx="7772400" cy="1371600"/>
          </a:xfrm>
          <a:prstGeom prst="rect">
            <a:avLst/>
          </a:prstGeom>
        </p:spPr>
      </p:pic>
      <p:pic>
        <p:nvPicPr>
          <p:cNvPr id="8" name="Rectangle 7" descr=""/>
          <p:cNvPicPr>
            <a:picLocks noGrp="1"/>
          </p:cNvPicPr>
          <p:nvPr>
            <p:ph/>
          </p:nvPr>
        </p:nvPicPr>
        <p:blipFill>
          <a:blip cstate="print" r:embed="rId8"/>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OCT 5 – OCT 10, 2016 ]</a:t>
            </a:r>
          </a:p>
        </p:txBody>
      </p:sp>
      <p:sp>
        <p:nvSpPr>
          <p:cNvPr id="10" name="txt_event_ttl"/>
          <p:cNvSpPr>
            <a:spLocks noGrp="1"/>
          </p:cNvSpPr>
          <p:nvPr>
            <p:ph type="body" sz="quarter" idx="10" hasCustomPrompt="1"/>
          </p:nvPr>
        </p:nvSpPr>
        <p:spPr>
          <a:xfrm>
            <a:off x="0" y="452799"/>
            <a:ext cx="7772400" cy="914400"/>
          </a:xfrm>
        </p:spPr>
        <p:txBody>
          <a:bodyPr/>
          <a:lstStyle/>
          <a:p>
            <a:r>
              <a:rPr/>
              <a:t>HURRICANE MATTHEW</a:t>
            </a:r>
          </a:p>
        </p:txBody>
      </p:sp>
      <p:sp>
        <p:nvSpPr>
          <p:cNvPr id="11" name="txt_dash_v1"/>
          <p:cNvSpPr>
            <a:spLocks noGrp="1"/>
          </p:cNvSpPr>
          <p:nvPr>
            <p:ph type="body" sz="quarter" idx="18" hasCustomPrompt="1"/>
          </p:nvPr>
        </p:nvSpPr>
        <p:spPr>
          <a:xfrm>
            <a:off x="605410" y="1474156"/>
            <a:ext cx="914400" cy="457200"/>
          </a:xfrm>
        </p:spPr>
        <p:txBody>
          <a:bodyPr/>
          <a:lstStyle/>
          <a:p>
            <a:r>
              <a:rPr/>
              <a:t>1</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(very dangerous)</a:t>
            </a:r>
          </a:p>
        </p:txBody>
      </p:sp>
      <p:sp>
        <p:nvSpPr>
          <p:cNvPr id="13" name="txt_dash_v2"/>
          <p:cNvSpPr>
            <a:spLocks noGrp="1"/>
          </p:cNvSpPr>
          <p:nvPr>
            <p:ph type="body" sz="quarter" idx="19" hasCustomPrompt="1"/>
          </p:nvPr>
        </p:nvSpPr>
        <p:spPr>
          <a:xfrm>
            <a:off x="605410" y="2490420"/>
            <a:ext cx="914400" cy="457200"/>
          </a:xfrm>
        </p:spPr>
        <p:txBody>
          <a:bodyPr/>
          <a:lstStyle/>
          <a:p>
            <a:r>
              <a:rPr/>
              <a:t>6.6</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47</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Gusts</a:t>
            </a:r>
          </a:p>
        </p:txBody>
      </p:sp>
      <p:sp>
        <p:nvSpPr>
          <p:cNvPr id="17" name="txt_dash_v4"/>
          <p:cNvSpPr>
            <a:spLocks noGrp="1"/>
          </p:cNvSpPr>
          <p:nvPr>
            <p:ph type="body" sz="quarter" idx="21" hasCustomPrompt="1"/>
          </p:nvPr>
        </p:nvSpPr>
        <p:spPr>
          <a:xfrm>
            <a:off x="606116" y="4522671"/>
            <a:ext cx="914400" cy="457200"/>
          </a:xfrm>
        </p:spPr>
        <p:txBody>
          <a:bodyPr/>
          <a:lstStyle/>
          <a:p>
            <a:r>
              <a:rPr/>
              <a:t>4</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Storm Surge**</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Matthew at “North Carolina NERR”</a:t>
            </a:r>
          </a:p>
        </p:txBody>
      </p:sp>
      <p:sp>
        <p:nvSpPr>
          <p:cNvPr id="20" name="txt_storm_bkgd"/>
          <p:cNvSpPr>
            <a:spLocks noGrp="1"/>
          </p:cNvSpPr>
          <p:nvPr>
            <p:ph type="body" sz="quarter" idx="16" hasCustomPrompt="1"/>
          </p:nvPr>
        </p:nvSpPr>
        <p:spPr>
          <a:xfrm>
            <a:off x="0" y="7085500"/>
            <a:ext cx="7772400" cy="1554480"/>
          </a:xfrm>
        </p:spPr>
        <p:txBody>
          <a:bodyPr/>
          <a:lstStyle/>
          <a:p>
            <a:r>
              <a:rPr/>
              <a:t>On October 8th, Hurricane Matthew moved parallel to the South Carolina coast as a category 1 hurricane until it made landfall about 25 miles south of Georgetown, South Carolina near McClellanville.  Within a few hours, the center of the hurricane moved back offshore, but the large eyewall extended well inland and brought hurricane-force wind gusts and heavy rains to coastal regions of the Carolinas. On October 9th, Matthew traveled along the southeastern coast of North Carolina before continuing its path east-northeastward away from the state.
The effects of Matthew were observed at the North Carolina (NOC) Basin Research Reserve through the System-Wide Monitoring Program (SWMP), which tracks short-term variability and long-term change in weather and water quality in the areas surrounding Jacksonville, North Carolina.</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NOC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May 27, 2022</a:t>
            </a:r>
          </a:p>
        </p:txBody>
      </p:sp>
      <p:pic>
        <p:nvPicPr>
          <p:cNvPr id="23" name="img_resrv_logo" descr=""/>
          <p:cNvPicPr>
            <a:picLocks noGrp="1"/>
          </p:cNvPicPr>
          <p:nvPr>
            <p:ph type="pic" sz="quarter" idx="12"/>
          </p:nvPr>
        </p:nvPicPr>
        <p:blipFill>
          <a:blip cstate="print" r:embed="rId9"/>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NOC</a:t>
            </a:r>
          </a:p>
        </p:txBody>
      </p:sp>
      <p:sp>
        <p:nvSpPr>
          <p:cNvPr id="3" name="txt_resrv_nerrs_desc"/>
          <p:cNvSpPr>
            <a:spLocks noGrp="1"/>
          </p:cNvSpPr>
          <p:nvPr>
            <p:ph type="body" sz="quarter" idx="11"/>
          </p:nvPr>
        </p:nvSpPr>
        <p:spPr>
          <a:xfrm>
            <a:off x="1872342" y="228598"/>
            <a:ext cx="5212080" cy="914400"/>
          </a:xfrm>
        </p:spPr>
        <p:txBody>
          <a:bodyPr/>
          <a:lstStyle/>
          <a:p>
            <a:r>
              <a:rPr/>
              <a:t>The North Carolina NERR (NOC) is one of 29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North Carolina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North Carolina NERR operates a weather station located at Research Creek (RC) and maintains four continuous, long-term water quality stations at Research Creek (RC), Loosin Creek (LC), Zeke’s Basin (ZB), and East Cribbing (EC).
North Carolina NERR is part of the SWMP. As Hurricane Matthew approached the state, North Carolina 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descr=""/>
          <p:cNvPicPr>
            <a:picLocks noGrp="1"/>
          </p:cNvPicPr>
          <p:nvPr>
            <p:ph type="pic" sz="quarter" idx="14"/>
          </p:nvPr>
        </p:nvPicPr>
        <p:blipFill>
          <a:blip cstate="print" r:embed="rId2"/>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Matthew traveled along the Florida coast as a category 3 hurricane. Matthew weakened to a category 2 near the Georgia coast and then transitioned to a category 1 near South Carolina.  On Oct. 9th, Matthew traveled along the southeastern coast of North Carolina before becoming an extratropical storm.</a:t>
            </a:r>
          </a:p>
        </p:txBody>
      </p:sp>
      <p:sp>
        <p:nvSpPr>
          <p:cNvPr id="3" name="txt_ei_human_health_safety"/>
          <p:cNvSpPr>
            <a:spLocks noGrp="1"/>
          </p:cNvSpPr>
          <p:nvPr>
            <p:ph type="body" sz="quarter" idx="14"/>
          </p:nvPr>
        </p:nvSpPr>
        <p:spPr>
          <a:xfrm>
            <a:off x="4981128" y="951484"/>
            <a:ext cx="2743200" cy="1463040"/>
          </a:xfrm>
        </p:spPr>
        <p:txBody>
          <a:bodyPr/>
          <a:lstStyle/>
          <a:p>
            <a:r>
              <a:rPr/>
              <a:t>Freshwater flooding was widespread with low-lying areas being impacted across several municipalities. Flooding caused closures of roads and sections of interstates. In New Hanover County, storm surge resulted in record flooding in downtown Wilmington.</a:t>
            </a:r>
          </a:p>
        </p:txBody>
      </p:sp>
      <p:sp>
        <p:nvSpPr>
          <p:cNvPr id="4" name="txt_ei_economic_losses"/>
          <p:cNvSpPr>
            <a:spLocks noGrp="1"/>
          </p:cNvSpPr>
          <p:nvPr>
            <p:ph type="body" sz="quarter" idx="15"/>
          </p:nvPr>
        </p:nvSpPr>
        <p:spPr>
          <a:xfrm>
            <a:off x="4983480" y="2836284"/>
            <a:ext cx="2743200" cy="1188720"/>
          </a:xfrm>
        </p:spPr>
        <p:txBody>
          <a:bodyPr/>
          <a:lstStyle/>
          <a:p>
            <a:r>
              <a:rPr/>
              <a:t>Matthew’s most costly impacts occurred in North Carolina where over $5 billion worth of damage was estimated. This was largely due to historic levels of river flooding in eastern North Carolina where 100,000 homes, businesses and other structures were damaged.</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like oysters, crabs, shrimp, fish, phytoplankton, etc. rely on specific levels of salinity and dissolved oxygen to thrive and survive. The weather impacts from Matthew caused significant drops in the levels of salinity and turbidity for varying periods of time, 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Matthew: 10/6/2016 - 10/10/2016</a:t>
            </a:r>
          </a:p>
        </p:txBody>
      </p:sp>
      <p:sp>
        <p:nvSpPr>
          <p:cNvPr id="7" name="txt_weather_co_box"/>
          <p:cNvSpPr>
            <a:spLocks noGrp="1"/>
          </p:cNvSpPr>
          <p:nvPr>
            <p:ph type="body" sz="quarter" idx="12"/>
          </p:nvPr>
        </p:nvSpPr>
        <p:spPr>
          <a:xfrm>
            <a:off x="6225679" y="7328628"/>
            <a:ext cx="1417320" cy="2240280"/>
          </a:xfrm>
        </p:spPr>
        <p:txBody>
          <a:bodyPr/>
          <a:lstStyle/>
          <a:p>
            <a:r>
              <a:rPr/>
              <a:t>The highest local wind measurements were recorded when Matthew approached North Carolina on Oct. 8. Wind speeds remained high for parts of Oct. 9.</a:t>
            </a:r>
          </a:p>
        </p:txBody>
      </p:sp>
      <p:pic>
        <p:nvPicPr>
          <p:cNvPr id="8" name="img_storm_track" descr=""/>
          <p:cNvPicPr>
            <a:picLocks noGrp="1"/>
          </p:cNvPicPr>
          <p:nvPr>
            <p:ph type="pic" sz="quarter" idx="11"/>
          </p:nvPr>
        </p:nvPicPr>
        <p:blipFill>
          <a:blip cstate="print" r:embed="rId2"/>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Daily Rainfall measurements at multiple reserves from Oct. 6 through Oct. 11.</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a:t>Maximum Wind Speed readings at the weather station from Oct. 5  through Oct. 26.</a:t>
            </a:r>
          </a:p>
        </p:txBody>
      </p:sp>
      <p:sp>
        <p:nvSpPr>
          <p:cNvPr id="6" name="txt_met_storm_desc"/>
          <p:cNvSpPr>
            <a:spLocks noGrp="1"/>
          </p:cNvSpPr>
          <p:nvPr>
            <p:ph type="body" sz="quarter" idx="16"/>
          </p:nvPr>
        </p:nvSpPr>
        <p:spPr>
          <a:xfrm>
            <a:off x="4021164" y="4957997"/>
            <a:ext cx="3749040" cy="5029200"/>
          </a:xfrm>
        </p:spPr>
        <p:txBody>
          <a:bodyPr/>
          <a:lstStyle/>
          <a:p>
            <a:r>
              <a:rPr/>
              <a:t>In North Carolina wind damage was primarily constrained to the immediate coastal areas. However, flood-producing rainfall was much more widespread.  Torrential rains fell over eastern North Carolina with rainfall exceeding 10 inches in many places both along the coast and well inland.  In the southeastern portion of the state, maximum inundation levels were 2-4 ft above ground level. This resulted in record flood levels in downtown Wilmington. The highest coastal water levels were found farther up the coast on the sound side of the Outer Banks. Here maximum inundation levels were 4-6 ft above ground level.
NOAA NCEI estimates that wind and water damage across the southeast totaled approximately $10 billion, making Matthew the 10th most destructive hurricane to affect the United States.  The most costly impacts occurred in North Carolina. River flooding was the main cause of damage throughout the state, where historic flood levels damaged 100,000 homes, business and structures.</a:t>
            </a:r>
          </a:p>
        </p:txBody>
      </p:sp>
      <p:pic>
        <p:nvPicPr>
          <p:cNvPr id="7" name="img_met_plot_1" descr=""/>
          <p:cNvPicPr>
            <a:picLocks noGrp="1"/>
          </p:cNvPicPr>
          <p:nvPr>
            <p:ph type="pic" sz="quarter" idx="18"/>
          </p:nvPr>
        </p:nvPicPr>
        <p:blipFill>
          <a:blip cstate="print" r:embed="rId2"/>
          <a:stretch>
            <a:fillRect/>
          </a:stretch>
        </p:blipFill>
        <p:spPr>
          <a:xfrm>
            <a:off x="276017" y="602753"/>
            <a:ext cx="3657600" cy="5212080"/>
          </a:xfrm>
          <a:prstGeom prst="rect">
            <a:avLst/>
          </a:prstGeom>
        </p:spPr>
      </p:pic>
      <p:pic>
        <p:nvPicPr>
          <p:cNvPr id="8" name="img_met_plot_2" descr=""/>
          <p:cNvPicPr>
            <a:picLocks noGrp="1"/>
          </p:cNvPicPr>
          <p:nvPr>
            <p:ph type="pic" sz="quarter" idx="19"/>
          </p:nvPr>
        </p:nvPicPr>
        <p:blipFill>
          <a:blip cstate="print" r:embed="rId3"/>
          <a:stretch>
            <a:fillRect/>
          </a:stretch>
        </p:blipFill>
        <p:spPr>
          <a:xfrm>
            <a:off x="274320" y="6991002"/>
            <a:ext cx="3657600" cy="2468880"/>
          </a:xfrm>
          <a:prstGeom prst="rect">
            <a:avLst/>
          </a:prstGeom>
        </p:spPr>
      </p:pic>
      <p:pic>
        <p:nvPicPr>
          <p:cNvPr id="9" name="img_storm_1" descr=""/>
          <p:cNvPicPr>
            <a:picLocks noGrp="1"/>
          </p:cNvPicPr>
          <p:nvPr>
            <p:ph type="pic" sz="quarter" idx="14"/>
          </p:nvPr>
        </p:nvPicPr>
        <p:blipFill>
          <a:blip cstate="print" r:embed="rId4"/>
          <a:stretch>
            <a:fillRect/>
          </a:stretch>
        </p:blipFill>
        <p:spPr>
          <a:xfrm>
            <a:off x="4023360" y="3153"/>
            <a:ext cx="3749040" cy="2468880"/>
          </a:xfrm>
          <a:prstGeom prst="rect">
            <a:avLst/>
          </a:prstGeom>
        </p:spPr>
      </p:pic>
      <p:pic>
        <p:nvPicPr>
          <p:cNvPr id="10" name="img_storm_2" descr=""/>
          <p:cNvPicPr>
            <a:picLocks noGrp="1"/>
          </p:cNvPicPr>
          <p:nvPr>
            <p:ph type="pic" sz="quarter" idx="15"/>
          </p:nvPr>
        </p:nvPicPr>
        <p:blipFill>
          <a:blip cstate="print" r:embed="rId5"/>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Matthew brought heavy rains, high winds, storm surge, and freshwater flooding to North Carolina.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As Matthew approached North Carolina on Oct. 8, salinity levels and turbidity levels peaked.</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Matthew: 10/6/2016 - 10/10/2016</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a:t>Salinity levels from Oct. 5  through Oct. 26.</a:t>
            </a:r>
          </a:p>
        </p:txBody>
      </p:sp>
      <p:sp>
        <p:nvSpPr>
          <p:cNvPr id="6" name="txt_wq_plot_ttl_2"/>
          <p:cNvSpPr>
            <a:spLocks noGrp="1"/>
          </p:cNvSpPr>
          <p:nvPr>
            <p:ph type="body" sz="quarter" idx="14" hasCustomPrompt="1"/>
          </p:nvPr>
        </p:nvSpPr>
        <p:spPr>
          <a:xfrm>
            <a:off x="3900142" y="3533495"/>
            <a:ext cx="3840480" cy="548640"/>
          </a:xfrm>
        </p:spPr>
        <p:txBody>
          <a:bodyPr/>
          <a:lstStyle/>
          <a:p>
            <a:r>
              <a:rPr/>
              <a:t>Turbidity</a:t>
            </a:r>
          </a:p>
        </p:txBody>
      </p:sp>
      <p:sp>
        <p:nvSpPr>
          <p:cNvPr id="7" name="txt_wq_plot_caption_2"/>
          <p:cNvSpPr>
            <a:spLocks noGrp="1"/>
          </p:cNvSpPr>
          <p:nvPr>
            <p:ph type="body" sz="quarter" idx="22"/>
          </p:nvPr>
        </p:nvSpPr>
        <p:spPr>
          <a:xfrm>
            <a:off x="3872079" y="6591572"/>
            <a:ext cx="3749040" cy="274320"/>
          </a:xfrm>
        </p:spPr>
        <p:txBody>
          <a:bodyPr/>
          <a:lstStyle/>
          <a:p>
            <a:r>
              <a:rPr/>
              <a:t>Turbidity levels from Oct. 5  through Oct. 26.</a:t>
            </a:r>
          </a:p>
        </p:txBody>
      </p:sp>
      <p:sp>
        <p:nvSpPr>
          <p:cNvPr id="8" name="txt_wq_ecosystem"/>
          <p:cNvSpPr>
            <a:spLocks noGrp="1"/>
          </p:cNvSpPr>
          <p:nvPr>
            <p:ph type="body" sz="quarter" idx="24"/>
          </p:nvPr>
        </p:nvSpPr>
        <p:spPr>
          <a:xfrm>
            <a:off x="0" y="6906271"/>
            <a:ext cx="3931920" cy="3017520"/>
          </a:xfrm>
        </p:spPr>
        <p:txBody>
          <a:bodyPr/>
          <a:lstStyle/>
          <a:p>
            <a:r>
              <a:rPr/>
              <a:t>Salinity and turbidity levels recorded at Zeke’s Basin show initial and post-storm impacts on water quality. Salinity levels increased as Matthew approached North Carolina.  After the hurricane had passed salinity levels steadily dropped over the next week.  Dramatic spikes in turbidity occurred during the onset of the storm and immediately after. On October 10, the turbidity measurements began to level off to pre-storm conditions. 
Dramatic increases in turbidity and shifts in salinity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r>
              <a:rPr/>
              <a:t>Every plant and animal species have habitat preferences and requirements. Understanding these habitats is critical to understanding populations.</a:t>
            </a:r>
          </a:p>
        </p:txBody>
      </p:sp>
      <p:pic>
        <p:nvPicPr>
          <p:cNvPr id="10" name="img_wq_plot_1" descr=""/>
          <p:cNvPicPr>
            <a:picLocks noGrp="1"/>
          </p:cNvPicPr>
          <p:nvPr>
            <p:ph type="pic" sz="quarter" idx="19"/>
          </p:nvPr>
        </p:nvPicPr>
        <p:blipFill>
          <a:blip cstate="print" r:embed="rId2"/>
          <a:stretch>
            <a:fillRect/>
          </a:stretch>
        </p:blipFill>
        <p:spPr>
          <a:xfrm>
            <a:off x="91440" y="4097292"/>
            <a:ext cx="3657600" cy="2468880"/>
          </a:xfrm>
          <a:prstGeom prst="rect">
            <a:avLst/>
          </a:prstGeom>
        </p:spPr>
      </p:pic>
      <p:pic>
        <p:nvPicPr>
          <p:cNvPr id="11" name="img_wq_plot_2" descr=""/>
          <p:cNvPicPr>
            <a:picLocks noGrp="1"/>
          </p:cNvPicPr>
          <p:nvPr>
            <p:ph type="pic" sz="quarter" idx="25"/>
          </p:nvPr>
        </p:nvPicPr>
        <p:blipFill>
          <a:blip cstate="print" r:embed="rId3"/>
          <a:stretch>
            <a:fillRect/>
          </a:stretch>
        </p:blipFill>
        <p:spPr>
          <a:xfrm>
            <a:off x="3931920" y="4099627"/>
            <a:ext cx="3657600" cy="2468880"/>
          </a:xfrm>
          <a:prstGeom prst="rect">
            <a:avLst/>
          </a:prstGeom>
        </p:spPr>
      </p:pic>
      <p:pic>
        <p:nvPicPr>
          <p:cNvPr id="12" name="img_wq_ecosystem" descr=""/>
          <p:cNvPicPr>
            <a:picLocks noGrp="1"/>
          </p:cNvPicPr>
          <p:nvPr>
            <p:ph type="pic" sz="quarter" idx="23"/>
          </p:nvPr>
        </p:nvPicPr>
        <p:blipFill>
          <a:blip cstate="print" r:embed="rId4"/>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Brandon Puckett, Research Coordinator
e: Brandon.Puckett@ncdenr.gov
p: 252.838.0851</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North Carolina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deq.nc.gov/coastalreserve
For video, news updates,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@NCReserve</a:t>
            </a:r>
          </a:p>
        </p:txBody>
      </p:sp>
      <p:pic>
        <p:nvPicPr>
          <p:cNvPr id="6" name="img_nerr_1" descr=""/>
          <p:cNvPicPr>
            <a:picLocks noGrp="1"/>
          </p:cNvPicPr>
          <p:nvPr>
            <p:ph type="pic" sz="quarter" idx="19"/>
          </p:nvPr>
        </p:nvPicPr>
        <p:blipFill>
          <a:blip cstate="print" r:embed="rId2"/>
          <a:stretch>
            <a:fillRect/>
          </a:stretch>
        </p:blipFill>
        <p:spPr>
          <a:xfrm>
            <a:off x="4672965" y="0"/>
            <a:ext cx="3108960" cy="2194560"/>
          </a:xfrm>
          <a:prstGeom prst="rect">
            <a:avLst/>
          </a:prstGeom>
        </p:spPr>
      </p:pic>
      <p:pic>
        <p:nvPicPr>
          <p:cNvPr id="7" name="img_nerr_2" descr=""/>
          <p:cNvPicPr>
            <a:picLocks noGrp="1"/>
          </p:cNvPicPr>
          <p:nvPr>
            <p:ph type="pic" sz="quarter" idx="20"/>
          </p:nvPr>
        </p:nvPicPr>
        <p:blipFill>
          <a:blip cstate="print" r:embed="rId3"/>
          <a:stretch>
            <a:fillRect/>
          </a:stretch>
        </p:blipFill>
        <p:spPr>
          <a:xfrm>
            <a:off x="4675197" y="2188210"/>
            <a:ext cx="3108960" cy="2377440"/>
          </a:xfrm>
          <a:prstGeom prst="rect">
            <a:avLst/>
          </a:prstGeom>
        </p:spPr>
      </p:pic>
      <p:pic>
        <p:nvPicPr>
          <p:cNvPr id="8" name="img_nerr_3" descr=""/>
          <p:cNvPicPr>
            <a:picLocks noGrp="1"/>
          </p:cNvPicPr>
          <p:nvPr>
            <p:ph type="pic" sz="quarter" idx="24"/>
          </p:nvPr>
        </p:nvPicPr>
        <p:blipFill>
          <a:blip cstate="print" r:embed="rId4"/>
          <a:stretch>
            <a:fillRect/>
          </a:stretch>
        </p:blipFill>
        <p:spPr>
          <a:xfrm>
            <a:off x="4672965" y="4552950"/>
            <a:ext cx="3108960" cy="2286000"/>
          </a:xfrm>
          <a:prstGeom prst="rect">
            <a:avLst/>
          </a:prstGeom>
        </p:spPr>
      </p:pic>
      <p:pic>
        <p:nvPicPr>
          <p:cNvPr id="9" name="img_nerr_4" descr=""/>
          <p:cNvPicPr>
            <a:picLocks noGrp="1"/>
          </p:cNvPicPr>
          <p:nvPr>
            <p:ph type="pic" sz="quarter" idx="21"/>
          </p:nvPr>
        </p:nvPicPr>
        <p:blipFill>
          <a:blip cstate="print" r:embed="rId5"/>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Amanda Flynn</dc:creator>
  <cp:lastModifiedBy/>
  <cp:revision>127</cp:revision>
  <dcterms:created xsi:type="dcterms:W3CDTF">2021-12-21T14:21:49Z</dcterms:created>
  <dcterms:modified xsi:type="dcterms:W3CDTF">2022-05-25T13:53:59Z</dcterms:modified>
</cp:coreProperties>
</file>